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notesMasterIdLst>
    <p:notesMasterId r:id="rId1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3A8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ANALYTICS PORTFOLIO</a:t>
            </a:r>
            <a:endParaRPr lang="en-US" sz="5400" dirty="0"/>
          </a:p>
        </p:txBody>
      </p:sp>
      <p:sp>
        <p:nvSpPr>
          <p:cNvPr id="3" name="Text 1"/>
          <p:cNvSpPr/>
          <p:nvPr/>
        </p:nvSpPr>
        <p:spPr>
          <a:xfrm>
            <a:off x="457200" y="347472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400" dirty="0">
                <a:solidFill>
                  <a:srgbClr val="FBBF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Insights &amp; Strategic Recommendations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59436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3B82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Tanmoy Ghaatak | Data Analyst &amp; BI Specialist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7: HR Attrition - CRITICAL ALERT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640080" y="1005840"/>
            <a:ext cx="7863840" cy="457200"/>
          </a:xfrm>
          <a:prstGeom prst="rect">
            <a:avLst/>
          </a:prstGeom>
          <a:solidFill>
            <a:srgbClr val="3B82F6"/>
          </a:solidFill>
          <a:ln w="25400">
            <a:solidFill>
              <a:srgbClr val="1E3A8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22960" y="1097280"/>
            <a:ext cx="749808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4,410 Employees | 711 Attrition Cases | 16.12% Annual Rate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640080" y="1965960"/>
            <a:ext cx="786384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🔴 GENDER CRISIS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22960" y="2331720"/>
            <a:ext cx="76809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Female Attrition: 36.5% (270 of 739 female employees)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822960" y="2651760"/>
            <a:ext cx="76809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Male Attrition: 16.5% (441 of 2,671 male employees)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22960" y="2971800"/>
            <a:ext cx="76809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Female attrition is 2.2× HIGHER - CRITICAL DISPARITY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40080" y="3566160"/>
            <a:ext cx="786384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Department Crisis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822960" y="3931920"/>
            <a:ext cx="76809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R&amp;D: 28.27% (losing 1 in 3.5 employees - UNSUSTAINABLE)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822960" y="4251960"/>
            <a:ext cx="76809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Sales: 20.63% (high stress environment)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822960" y="4572000"/>
            <a:ext cx="76809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HR: 8.02% (model department - low attrition)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HR Attrition: Solutions &amp; Impact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1097280"/>
            <a:ext cx="786384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Root Causes Identified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822960" y="1463040"/>
            <a:ext cx="76809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Gender-specific work-life balance and advancement barriers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822960" y="1783080"/>
            <a:ext cx="76809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R&amp;D burnout and competitive talent poaching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822960" y="2103120"/>
            <a:ext cx="76809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Limited career progression (5-7 year gaps)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822960" y="2423160"/>
            <a:ext cx="76809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Salary below market for $25K-$75K band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640080" y="3017520"/>
            <a:ext cx="786384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Actions (Priority Order)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822960" y="3383280"/>
            <a:ext cx="76809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1. Female retention program: 36.5% → 20% target (44% improvement)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822960" y="3703320"/>
            <a:ext cx="76809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2. R&amp;D emergency program: 28.27% → 15% target (47% improvement)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822960" y="4023360"/>
            <a:ext cx="76809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💰 Expected savings: $2M-$5M annually from reduced turnover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Quantified Business Impact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8229600" cy="457200"/>
          </a:xfrm>
          <a:prstGeom prst="rect">
            <a:avLst/>
          </a:prstGeom>
          <a:solidFill>
            <a:srgbClr val="F3F4F6"/>
          </a:solidFill>
          <a:ln w="12700">
            <a:solidFill>
              <a:srgbClr val="3B82F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188720"/>
            <a:ext cx="2560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Report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3383280" y="1188720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973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$60K-$90K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120640" y="1188720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Geographic expansion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57200" y="1645920"/>
            <a:ext cx="82296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3B82F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1737360"/>
            <a:ext cx="2560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E-Commerce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3383280" y="1737360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973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$100K-$150K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120640" y="1737360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optimization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57200" y="2194560"/>
            <a:ext cx="8229600" cy="457200"/>
          </a:xfrm>
          <a:prstGeom prst="rect">
            <a:avLst/>
          </a:prstGeom>
          <a:solidFill>
            <a:srgbClr val="F3F4F6"/>
          </a:solidFill>
          <a:ln w="12700">
            <a:solidFill>
              <a:srgbClr val="3B82F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" y="2286000"/>
            <a:ext cx="2560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Financial Report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3383280" y="2286000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973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$250K-$400K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5120640" y="2286000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Profit improvement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7200" y="2743200"/>
            <a:ext cx="82296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3B82F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40080" y="2834640"/>
            <a:ext cx="2560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HR Dashboard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3383280" y="2834640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973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$800K-$1.2M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5120640" y="2834640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Retention savings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57200" y="3291840"/>
            <a:ext cx="8229600" cy="457200"/>
          </a:xfrm>
          <a:prstGeom prst="rect">
            <a:avLst/>
          </a:prstGeom>
          <a:solidFill>
            <a:srgbClr val="F3F4F6"/>
          </a:solidFill>
          <a:ln w="12700">
            <a:solidFill>
              <a:srgbClr val="3B82F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40080" y="3383280"/>
            <a:ext cx="2560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FDI Analytics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3383280" y="3383280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973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$15B-$25B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5120640" y="3383280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Additional FDI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57200" y="3840480"/>
            <a:ext cx="82296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3B82F6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40080" y="3931920"/>
            <a:ext cx="2560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HR Attrition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3383280" y="3931920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973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$2M-$5M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5120640" y="3931920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Turnover reduction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457200" y="62179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OPPORTUNITY: $19M-$31B+ ANNUAL IMPROVEMENT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40+ KPIs &amp; 35+ Recommendations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1097280"/>
            <a:ext cx="786384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Performance Indicators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822960" y="1463040"/>
            <a:ext cx="76809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Sales: Revenue, profit margin, geographic performance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822960" y="1783080"/>
            <a:ext cx="76809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User Engagement: App usage, satisfaction, retention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822960" y="2103120"/>
            <a:ext cx="76809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Financial: Profit margins, discount impact, segment ROI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822960" y="2423160"/>
            <a:ext cx="76809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HR: Attrition rates, satisfaction scores, tenure analysis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22960" y="2743200"/>
            <a:ext cx="76809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Economic: FDI growth rates, sector concentration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40080" y="3337560"/>
            <a:ext cx="786384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Recommendations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822960" y="3703320"/>
            <a:ext cx="76809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All tied to specific business actions with quantified outcomes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822960" y="4023360"/>
            <a:ext cx="76809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Implementation timeline: 30 days to 12 months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3F4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Technical Tools &amp; Expertise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Microsoft Excel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3200400" y="137160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973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⭐⭐⭐⭐⭐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4754880" y="1371600"/>
            <a:ext cx="3931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Advanced analysis, pivot tables, visualization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210312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 Query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3200400" y="210312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973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⭐⭐⭐⭐⭐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754880" y="2103120"/>
            <a:ext cx="3931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transformation, cleaning, integration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31520" y="283464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 BI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3200400" y="283464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973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⭐⭐⭐⭐⭐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754880" y="2834640"/>
            <a:ext cx="3931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dashboards, 20+ DAX formulas, interactive design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731520" y="356616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Tableau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200400" y="356616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973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⭐⭐⭐⭐⭐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754880" y="3566160"/>
            <a:ext cx="3931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advanced dashboards, clustering, economic analytics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731520" y="5029200"/>
            <a:ext cx="7680960" cy="640080"/>
          </a:xfrm>
          <a:prstGeom prst="rect">
            <a:avLst/>
          </a:prstGeom>
          <a:solidFill>
            <a:srgbClr val="0D9488"/>
          </a:solidFill>
          <a:ln w="25400">
            <a:solidFill>
              <a:srgbClr val="1E3A8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914400" y="512064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25,000+ Words Documentation | 40+ KPIs | 35+ Recommendations | 7 Complete Projects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Portfolio Status &amp; Career Readiness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640080" y="1005840"/>
            <a:ext cx="7863840" cy="457200"/>
          </a:xfrm>
          <a:prstGeom prst="rect">
            <a:avLst/>
          </a:prstGeom>
          <a:solidFill>
            <a:srgbClr val="3B82F6"/>
          </a:solidFill>
          <a:ln w="25400">
            <a:solidFill>
              <a:srgbClr val="1E3A8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22960" y="1097280"/>
            <a:ext cx="749808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7 Complete Projects | ✅ Professional Quality | ✅ Business Impact | ✅ Employment Ready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640080" y="1965960"/>
            <a:ext cx="786384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Ready For: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22960" y="2331720"/>
            <a:ext cx="76809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Data Analyst positions at Fortune 500 companies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822960" y="2651760"/>
            <a:ext cx="76809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Business Intelligence Developer roles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22960" y="2971800"/>
            <a:ext cx="76809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HR Analytics Specialist positions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822960" y="3291840"/>
            <a:ext cx="76809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Financial/Economic Analyst roles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822960" y="3611880"/>
            <a:ext cx="76809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Consulting firm engagements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640080" y="4114800"/>
            <a:ext cx="7863840" cy="457200"/>
          </a:xfrm>
          <a:prstGeom prst="rect">
            <a:avLst/>
          </a:prstGeom>
          <a:solidFill>
            <a:srgbClr val="3B82F6"/>
          </a:solidFill>
          <a:ln w="25400">
            <a:solidFill>
              <a:srgbClr val="1E3A8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22960" y="4206240"/>
            <a:ext cx="749808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⭐⭐⭐⭐⭐ PROFESSIONAL GRADE | 100% EMPLOYMENT READY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1E3A8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FBBF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Let's Connect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1371600" y="2286000"/>
            <a:ext cx="6400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📧  Email: aloke8459@gmail.com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1371600" y="2880360"/>
            <a:ext cx="6400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📞  Phone: 9674346700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371600" y="3474720"/>
            <a:ext cx="6400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📍  Location: Kolkata, West Bengal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371600" y="4069080"/>
            <a:ext cx="6400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🔗  LinkedIn: linkedin.com/in/tanmoy11ghatak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371600" y="4663440"/>
            <a:ext cx="6400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💻  GitHub: github.com/tanmoydata11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371600" y="5257800"/>
            <a:ext cx="6400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🌐  Portfolio: tanmoydata11.github.io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457200" y="5669280"/>
            <a:ext cx="8229600" cy="731520"/>
          </a:xfrm>
          <a:prstGeom prst="rect">
            <a:avLst/>
          </a:prstGeom>
          <a:solidFill>
            <a:srgbClr val="F97316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5806440"/>
            <a:ext cx="7863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Ready to discuss analytics, collaborate, or explore opportunities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Executive Summary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640080" y="1005840"/>
            <a:ext cx="7863840" cy="457200"/>
          </a:xfrm>
          <a:prstGeom prst="rect">
            <a:avLst/>
          </a:prstGeom>
          <a:solidFill>
            <a:srgbClr val="3B82F6"/>
          </a:solidFill>
          <a:ln w="25400">
            <a:solidFill>
              <a:srgbClr val="1E3A8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22960" y="1097280"/>
            <a:ext cx="749808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Complete Projects | 25,000+ Words | 5,400+ Employees | $200B+ Data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640080" y="1965960"/>
            <a:ext cx="786384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Portfolio Highlights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22960" y="2331720"/>
            <a:ext cx="76809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Multi-tool expertise: Excel, Power Query, Power BI, Tableau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822960" y="2651760"/>
            <a:ext cx="76809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40+ Key Performance Indicators developed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22960" y="2971800"/>
            <a:ext cx="76809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35+ Strategic recommendations with quantified impact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822960" y="3291840"/>
            <a:ext cx="76809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Industries: Retail, Technology, Finance, HR, Economics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822960" y="3611880"/>
            <a:ext cx="76809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Identified improvements totaling $19M-$31B+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Projects Overview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8229600" cy="502920"/>
          </a:xfrm>
          <a:prstGeom prst="rect">
            <a:avLst/>
          </a:prstGeom>
          <a:solidFill>
            <a:srgbClr val="F3F4F6"/>
          </a:solidFill>
          <a:ln w="12700">
            <a:solidFill>
              <a:srgbClr val="3B82F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188720"/>
            <a:ext cx="365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097280" y="118872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Report 2022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3017520" y="1188720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Excel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206240" y="118872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500 orders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669280" y="1188720"/>
            <a:ext cx="3017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973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$2.99M top state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57200" y="1691640"/>
            <a:ext cx="822960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3B82F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0080" y="1783080"/>
            <a:ext cx="365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1097280" y="178308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 Behavior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3017520" y="1783080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Excel/PQ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206240" y="178308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700 users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5669280" y="1783080"/>
            <a:ext cx="3017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973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4.8 hrs/day peak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7200" y="2286000"/>
            <a:ext cx="8229600" cy="502920"/>
          </a:xfrm>
          <a:prstGeom prst="rect">
            <a:avLst/>
          </a:prstGeom>
          <a:solidFill>
            <a:srgbClr val="F3F4F6"/>
          </a:solidFill>
          <a:ln w="12700">
            <a:solidFill>
              <a:srgbClr val="3B82F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40080" y="2377440"/>
            <a:ext cx="365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1097280" y="237744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E-Commerce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3017520" y="2377440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 BI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206240" y="237744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500 orders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5669280" y="2377440"/>
            <a:ext cx="3017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973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Profitability gaps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457200" y="2880360"/>
            <a:ext cx="822960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3B82F6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40080" y="2971800"/>
            <a:ext cx="365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1097280" y="297180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Financial Report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3017520" y="2971800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 BI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4206240" y="297180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700 txns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5669280" y="2971800"/>
            <a:ext cx="3017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973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$250K-$400K oppty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457200" y="3474720"/>
            <a:ext cx="8229600" cy="502920"/>
          </a:xfrm>
          <a:prstGeom prst="rect">
            <a:avLst/>
          </a:prstGeom>
          <a:solidFill>
            <a:srgbClr val="F3F4F6"/>
          </a:solidFill>
          <a:ln w="12700">
            <a:solidFill>
              <a:srgbClr val="3B82F6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0080" y="3566160"/>
            <a:ext cx="365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1097280" y="356616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HR Dashboard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3017520" y="3566160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 BI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4206240" y="356616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1,000 emp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5669280" y="3566160"/>
            <a:ext cx="3017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973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25-30% entry atrn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457200" y="4069080"/>
            <a:ext cx="822960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3B82F6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640080" y="4160520"/>
            <a:ext cx="365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200" dirty="0"/>
          </a:p>
        </p:txBody>
      </p:sp>
      <p:sp>
        <p:nvSpPr>
          <p:cNvPr id="36" name="Text 34"/>
          <p:cNvSpPr/>
          <p:nvPr/>
        </p:nvSpPr>
        <p:spPr>
          <a:xfrm>
            <a:off x="1097280" y="416052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FDI Analytics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3017520" y="4160520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Tableau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4206240" y="416052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 sectors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5669280" y="4160520"/>
            <a:ext cx="3017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973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 dominance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457200" y="4663440"/>
            <a:ext cx="8229600" cy="502920"/>
          </a:xfrm>
          <a:prstGeom prst="rect">
            <a:avLst/>
          </a:prstGeom>
          <a:solidFill>
            <a:srgbClr val="F3F4F6"/>
          </a:solidFill>
          <a:ln w="12700">
            <a:solidFill>
              <a:srgbClr val="3B82F6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640080" y="4754880"/>
            <a:ext cx="365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200" dirty="0"/>
          </a:p>
        </p:txBody>
      </p:sp>
      <p:sp>
        <p:nvSpPr>
          <p:cNvPr id="42" name="Text 40"/>
          <p:cNvSpPr/>
          <p:nvPr/>
        </p:nvSpPr>
        <p:spPr>
          <a:xfrm>
            <a:off x="1097280" y="475488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HR Attrition</a:t>
            </a:r>
            <a:endParaRPr lang="en-US" sz="1200" dirty="0"/>
          </a:p>
        </p:txBody>
      </p:sp>
      <p:sp>
        <p:nvSpPr>
          <p:cNvPr id="43" name="Text 41"/>
          <p:cNvSpPr/>
          <p:nvPr/>
        </p:nvSpPr>
        <p:spPr>
          <a:xfrm>
            <a:off x="3017520" y="4754880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Tableau</a:t>
            </a:r>
            <a:endParaRPr lang="en-US" sz="1100" dirty="0"/>
          </a:p>
        </p:txBody>
      </p:sp>
      <p:sp>
        <p:nvSpPr>
          <p:cNvPr id="44" name="Text 42"/>
          <p:cNvSpPr/>
          <p:nvPr/>
        </p:nvSpPr>
        <p:spPr>
          <a:xfrm>
            <a:off x="4206240" y="475488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4,410 emp</a:t>
            </a:r>
            <a:endParaRPr lang="en-US" sz="1100" dirty="0"/>
          </a:p>
        </p:txBody>
      </p:sp>
      <p:sp>
        <p:nvSpPr>
          <p:cNvPr id="45" name="Text 43"/>
          <p:cNvSpPr/>
          <p:nvPr/>
        </p:nvSpPr>
        <p:spPr>
          <a:xfrm>
            <a:off x="5669280" y="4754880"/>
            <a:ext cx="3017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973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36.5% female atrn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1: Annual Report 2022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640080" y="1005840"/>
            <a:ext cx="7863840" cy="457200"/>
          </a:xfrm>
          <a:prstGeom prst="rect">
            <a:avLst/>
          </a:prstGeom>
          <a:solidFill>
            <a:srgbClr val="3B82F6"/>
          </a:solidFill>
          <a:ln w="25400">
            <a:solidFill>
              <a:srgbClr val="1E3A8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22960" y="1097280"/>
            <a:ext cx="749808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500+ Orders | 12-Month Analysis | 3 Product Categories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640080" y="1965960"/>
            <a:ext cx="786384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Findings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22960" y="2331720"/>
            <a:ext cx="76809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Top state: Maharashtra ($2.99M), Karnataka ($2.65M)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822960" y="2651760"/>
            <a:ext cx="76809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Customer base: 64% female, 36% male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22960" y="2971800"/>
            <a:ext cx="76809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Clothing category: Highly volatile profitability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822960" y="3291840"/>
            <a:ext cx="76809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Peak sales in festival season (Q4)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40080" y="3886200"/>
            <a:ext cx="786384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Impact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822960" y="4251960"/>
            <a:ext cx="76809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Geographic expansion opportunity: $60K-$90K additional revenue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2: User Behavior Analysis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640080" y="1005840"/>
            <a:ext cx="7863840" cy="457200"/>
          </a:xfrm>
          <a:prstGeom prst="rect">
            <a:avLst/>
          </a:prstGeom>
          <a:solidFill>
            <a:srgbClr val="3B82F6"/>
          </a:solidFill>
          <a:ln w="25400">
            <a:solidFill>
              <a:srgbClr val="1E3A8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22960" y="1097280"/>
            <a:ext cx="749808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700+ Users | 5 Behavior Categories | 6 Demographics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640080" y="1965960"/>
            <a:ext cx="786384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Insights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22960" y="2331720"/>
            <a:ext cx="76809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Age 18-25: Highest engagement (4.8 hours/day)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822960" y="2651760"/>
            <a:ext cx="76809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App Usage ↔ Data Consumption: 0.85 correlation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22960" y="2971800"/>
            <a:ext cx="76809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Battery drain: 1000-1500 mAh/day average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822960" y="3291840"/>
            <a:ext cx="76809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Female dominance: 64% of user base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40080" y="3886200"/>
            <a:ext cx="786384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Impact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822960" y="4251960"/>
            <a:ext cx="76809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Target young users for premium features and engagement programs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3: E-Commerce Analytics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640080" y="1005840"/>
            <a:ext cx="7863840" cy="457200"/>
          </a:xfrm>
          <a:prstGeom prst="rect">
            <a:avLst/>
          </a:prstGeom>
          <a:solidFill>
            <a:srgbClr val="3B82F6"/>
          </a:solidFill>
          <a:ln w="25400">
            <a:solidFill>
              <a:srgbClr val="1E3A8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22960" y="1097280"/>
            <a:ext cx="749808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500+ Orders | 2018 Data | 3 Segments | 5 Payment Methods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640080" y="1965960"/>
            <a:ext cx="786384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Critical Findings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22960" y="2331720"/>
            <a:ext cx="76809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Clothing: Volatile profitability (-50% to +50%)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822960" y="2651760"/>
            <a:ext cx="76809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Electronics &amp; Furniture: Consistent performers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22960" y="2971800"/>
            <a:ext cx="76809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Saree &amp; Hankerchief: Consistently unprofitable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822960" y="3291840"/>
            <a:ext cx="76809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Government segment: Lowest margins due to discounts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40080" y="3886200"/>
            <a:ext cx="786384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Opportunity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822960" y="4251960"/>
            <a:ext cx="76809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Eliminate loss-makers + optimize pricing = 5-10% margin improvement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4: Financial Report Analysis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640080" y="1005840"/>
            <a:ext cx="7863840" cy="457200"/>
          </a:xfrm>
          <a:prstGeom prst="rect">
            <a:avLst/>
          </a:prstGeom>
          <a:solidFill>
            <a:srgbClr val="3B82F6"/>
          </a:solidFill>
          <a:ln w="25400">
            <a:solidFill>
              <a:srgbClr val="1E3A8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22960" y="1097280"/>
            <a:ext cx="749808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700+ Transactions | $3M+ Gross Sales | 30-40% Profit Margin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640080" y="1965960"/>
            <a:ext cx="786384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Discovery: Discount Crisis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22960" y="2331720"/>
            <a:ext cx="76809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Large discounts reduce profit 50%+ per transaction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822960" y="2651760"/>
            <a:ext cx="76809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Government receives 10-20% discounts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22960" y="2971800"/>
            <a:ext cx="76809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Midmarket highest margins (35-45%)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822960" y="3291840"/>
            <a:ext cx="76809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Annual discounts: $100K-$300K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40080" y="3886200"/>
            <a:ext cx="786384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Profit Strategy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822960" y="4251960"/>
            <a:ext cx="76809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Reduce discount rate to &lt;10% = $250K-$400K improvement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5: HR Analysis Dashboard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640080" y="1005840"/>
            <a:ext cx="7863840" cy="457200"/>
          </a:xfrm>
          <a:prstGeom prst="rect">
            <a:avLst/>
          </a:prstGeom>
          <a:solidFill>
            <a:srgbClr val="3B82F6"/>
          </a:solidFill>
          <a:ln w="25400">
            <a:solidFill>
              <a:srgbClr val="1E3A8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22960" y="1097280"/>
            <a:ext cx="749808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1,000+ Employees | 3 Departments | 10-15% Attrition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640080" y="1965960"/>
            <a:ext cx="786384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Critical Issues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22960" y="2331720"/>
            <a:ext cx="76809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Entry-level attrition: 25-30% (Years 0-2) ⚠️ CRITICAL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822960" y="2651760"/>
            <a:ext cx="76809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Employee satisfaction: 2.7/4 (67%) - Below target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22960" y="2971800"/>
            <a:ext cx="76809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5+ years no promotion: 15-18% attrition risk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822960" y="3291840"/>
            <a:ext cx="76809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Sales department: Highest stress and turnover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40080" y="3886200"/>
            <a:ext cx="786384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Savings Opportunity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822960" y="4251960"/>
            <a:ext cx="76809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Better onboarding + career paths = $800K-$1.2M annual savings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6: FDI Analytics (India)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640080" y="1005840"/>
            <a:ext cx="7863840" cy="457200"/>
          </a:xfrm>
          <a:prstGeom prst="rect">
            <a:avLst/>
          </a:prstGeom>
          <a:solidFill>
            <a:srgbClr val="3B82F6"/>
          </a:solidFill>
          <a:ln w="25400">
            <a:solidFill>
              <a:srgbClr val="1E3A8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22960" y="1097280"/>
            <a:ext cx="749808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50+ Sectors | 17 Years (2000-2017) | $200B+ FDI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640080" y="1965960"/>
            <a:ext cx="786384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Major Insights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22960" y="2331720"/>
            <a:ext cx="76809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1️⃣ IT Dominance: $228M → $5.9B (15-20% of total FDI)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822960" y="2651760"/>
            <a:ext cx="76809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2️⃣ Automobile Success: Most consistent $195M → $2.7B growth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22960" y="2971800"/>
            <a:ext cx="76809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3️⃣ R&amp;D Failure: Manufacturing declining competitiveness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822960" y="3291840"/>
            <a:ext cx="76809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4️⃣ Renewable Energy: Fastest-growing ($0 → $783M)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822960" y="3611880"/>
            <a:ext cx="76809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5️⃣ Power Stability: Consistent $850M average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640080" y="4206240"/>
            <a:ext cx="786384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FDI Opportunity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822960" y="4572000"/>
            <a:ext cx="76809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$15B-$25B additional annual FDI potential identified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2026-03-06T04:23:39Z</dcterms:created>
  <dcterms:modified xsi:type="dcterms:W3CDTF">2026-03-06T04:23:39Z</dcterms:modified>
</cp:coreProperties>
</file>